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EE04D00-F965-4C07-8F46-C4F727361032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6EDC704-F710-4D75-B883-E0231FE99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Arial Black" pitchFamily="34" charset="0"/>
              </a:rPr>
              <a:t>Chapter 13</a:t>
            </a:r>
            <a:br>
              <a:rPr lang="en-US" sz="5400" dirty="0" smtClean="0">
                <a:latin typeface="Arial Black" pitchFamily="34" charset="0"/>
              </a:rPr>
            </a:br>
            <a:r>
              <a:rPr lang="en-US" sz="5400" dirty="0" smtClean="0">
                <a:latin typeface="Arial Black" pitchFamily="34" charset="0"/>
              </a:rPr>
              <a:t>Properties of Matter</a:t>
            </a:r>
            <a:endParaRPr lang="en-US" sz="5400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Volume of a box:    Volume =  L x W  x H</a:t>
            </a:r>
          </a:p>
          <a:p>
            <a:endParaRPr lang="en-US" dirty="0" smtClean="0"/>
          </a:p>
          <a:p>
            <a:r>
              <a:rPr lang="en-US" dirty="0" smtClean="0"/>
              <a:t>What is the volume of this box?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need to know a formula!</a:t>
            </a:r>
            <a:endParaRPr lang="en-US" dirty="0"/>
          </a:p>
        </p:txBody>
      </p:sp>
      <p:pic>
        <p:nvPicPr>
          <p:cNvPr id="4" name="Picture 3" descr="box volu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3200400"/>
            <a:ext cx="5181600" cy="27587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77000" y="2362200"/>
            <a:ext cx="1497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120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3429000"/>
            <a:ext cx="228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are the units?  It depends on what the units for each dimension is!!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924800" y="2590800"/>
            <a:ext cx="950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cm</a:t>
            </a:r>
            <a:r>
              <a:rPr lang="en-US" sz="3200" b="1" baseline="30000" dirty="0" smtClean="0"/>
              <a:t>3</a:t>
            </a:r>
            <a:endParaRPr lang="en-US" sz="32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The water/liquid in a graduated cylinders makes a curve.  It is called a </a:t>
            </a:r>
            <a:r>
              <a:rPr lang="en-US" b="1" u="sng" dirty="0" smtClean="0">
                <a:solidFill>
                  <a:srgbClr val="FF0000"/>
                </a:solidFill>
                <a:latin typeface="Arial Black" pitchFamily="34" charset="0"/>
              </a:rPr>
              <a:t>MENISCUS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Always read the volume from the BOTTOM of the curve!  Make sure you are eye level with the meniscus.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Graduated Cylinders</a:t>
            </a:r>
            <a:endParaRPr lang="en-US" dirty="0"/>
          </a:p>
        </p:txBody>
      </p:sp>
      <p:pic>
        <p:nvPicPr>
          <p:cNvPr id="4" name="Picture 3" descr="meniscus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3581400"/>
            <a:ext cx="3276600" cy="24574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 descr="meniscu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200400"/>
            <a:ext cx="2971800" cy="3410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eniscus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799" y="1447800"/>
            <a:ext cx="3048001" cy="4114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What are these volumes?</a:t>
            </a:r>
            <a:endParaRPr lang="en-US" sz="4800" dirty="0">
              <a:solidFill>
                <a:srgbClr val="002060"/>
              </a:solidFill>
            </a:endParaRPr>
          </a:p>
        </p:txBody>
      </p:sp>
      <p:pic>
        <p:nvPicPr>
          <p:cNvPr id="5" name="Picture 4" descr="mensicus 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295400"/>
            <a:ext cx="3250346" cy="2057400"/>
          </a:xfrm>
          <a:prstGeom prst="rect">
            <a:avLst/>
          </a:prstGeom>
        </p:spPr>
      </p:pic>
      <p:pic>
        <p:nvPicPr>
          <p:cNvPr id="6" name="Picture 5" descr="mensicus 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733800"/>
            <a:ext cx="3276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To find the volume of an irregularly shaped object, you use a method called: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if the object is irregularly shaped?  (like a rock)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133600"/>
            <a:ext cx="8318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volume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displacement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4" descr="vol displace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2895601"/>
            <a:ext cx="4114800" cy="3962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ol displacement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295400"/>
            <a:ext cx="4267201" cy="5334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the volume of these items?</a:t>
            </a:r>
            <a:endParaRPr lang="en-US" dirty="0"/>
          </a:p>
        </p:txBody>
      </p:sp>
      <p:pic>
        <p:nvPicPr>
          <p:cNvPr id="5" name="Picture 4" descr="vol displacement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295400"/>
            <a:ext cx="3657600" cy="5315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base unit for length in the metric system is the </a:t>
            </a:r>
            <a:r>
              <a:rPr lang="en-US" sz="3200" b="1" u="sng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METER</a:t>
            </a:r>
            <a:r>
              <a:rPr lang="en-US" sz="3200" dirty="0" smtClean="0"/>
              <a:t>.  It is abbreviated with a </a:t>
            </a:r>
            <a:r>
              <a:rPr lang="en-US" sz="3200" b="1" dirty="0" smtClean="0">
                <a:solidFill>
                  <a:srgbClr val="FF0000"/>
                </a:solidFill>
              </a:rPr>
              <a:t>m</a:t>
            </a:r>
            <a:r>
              <a:rPr lang="en-US" sz="3200" dirty="0" smtClean="0"/>
              <a:t>. </a:t>
            </a:r>
          </a:p>
          <a:p>
            <a:r>
              <a:rPr lang="en-US" sz="3200" dirty="0" smtClean="0"/>
              <a:t>Length/distance measurements are made using a </a:t>
            </a:r>
            <a:r>
              <a:rPr lang="en-US" sz="3200" b="1" u="sng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RULER</a:t>
            </a:r>
            <a:r>
              <a:rPr lang="en-US" sz="3200" dirty="0" smtClean="0"/>
              <a:t> or </a:t>
            </a:r>
            <a:r>
              <a:rPr lang="en-US" sz="3200" b="1" u="sng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METERSTICK</a:t>
            </a:r>
            <a:r>
              <a:rPr lang="en-US" sz="3200" dirty="0" smtClean="0"/>
              <a:t>!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Length or Distance</a:t>
            </a:r>
            <a:endParaRPr lang="en-US" sz="5400" dirty="0"/>
          </a:p>
        </p:txBody>
      </p:sp>
      <p:pic>
        <p:nvPicPr>
          <p:cNvPr id="5" name="Picture 4" descr="rul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4191000"/>
            <a:ext cx="3560582" cy="2667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5" descr="metersti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4114800"/>
            <a:ext cx="23622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There are </a:t>
            </a:r>
            <a:r>
              <a:rPr lang="en-US" sz="3600" b="1" dirty="0" smtClean="0"/>
              <a:t>100</a:t>
            </a:r>
            <a:r>
              <a:rPr lang="en-US" dirty="0" smtClean="0"/>
              <a:t> centimeters (cm) in 1 meter.</a:t>
            </a:r>
          </a:p>
          <a:p>
            <a:r>
              <a:rPr lang="en-US" dirty="0" smtClean="0"/>
              <a:t>Think about there are 100 cents in a dollar!</a:t>
            </a:r>
            <a:endParaRPr lang="en-US" dirty="0" smtClean="0"/>
          </a:p>
          <a:p>
            <a:r>
              <a:rPr lang="en-US" dirty="0" smtClean="0"/>
              <a:t>Smaller divisions are on the </a:t>
            </a:r>
            <a:r>
              <a:rPr lang="en-US" dirty="0" err="1" smtClean="0"/>
              <a:t>meterstick</a:t>
            </a:r>
            <a:r>
              <a:rPr lang="en-US" dirty="0" smtClean="0"/>
              <a:t> – </a:t>
            </a:r>
          </a:p>
          <a:p>
            <a:pPr>
              <a:buNone/>
            </a:pPr>
            <a:r>
              <a:rPr lang="en-US" sz="3600" b="1" u="sng" dirty="0" smtClean="0"/>
              <a:t>MILLIMETERS</a:t>
            </a:r>
            <a:r>
              <a:rPr lang="en-US" dirty="0" smtClean="0"/>
              <a:t>  (mm).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dirty="0" err="1" smtClean="0"/>
              <a:t>Meterstick</a:t>
            </a:r>
            <a:endParaRPr lang="en-US" sz="6600" dirty="0"/>
          </a:p>
        </p:txBody>
      </p:sp>
      <p:pic>
        <p:nvPicPr>
          <p:cNvPr id="4" name="Picture 3" descr="meterstick m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505200"/>
            <a:ext cx="6019800" cy="3134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477000" y="4038600"/>
            <a:ext cx="243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There are 1000 mm in a meter!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Anything that has </a:t>
            </a:r>
            <a:r>
              <a:rPr lang="en-US" sz="4000" dirty="0" smtClean="0">
                <a:solidFill>
                  <a:srgbClr val="FF0000"/>
                </a:solidFill>
              </a:rPr>
              <a:t>mass</a:t>
            </a:r>
            <a:r>
              <a:rPr lang="en-US" sz="4000" dirty="0" smtClean="0"/>
              <a:t> and </a:t>
            </a:r>
            <a:r>
              <a:rPr lang="en-US" sz="4000" dirty="0" smtClean="0">
                <a:solidFill>
                  <a:srgbClr val="FF0000"/>
                </a:solidFill>
              </a:rPr>
              <a:t>takes up space </a:t>
            </a:r>
            <a:r>
              <a:rPr lang="en-US" sz="4000" dirty="0" smtClean="0"/>
              <a:t>(volume) is considered matter.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Matter?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/>
          <a:lstStyle/>
          <a:p>
            <a:r>
              <a:rPr lang="en-US" dirty="0" smtClean="0"/>
              <a:t>The amount of matter in a object is its MASS.</a:t>
            </a:r>
          </a:p>
          <a:p>
            <a:r>
              <a:rPr lang="en-US" dirty="0" smtClean="0"/>
              <a:t>It is measured with a</a:t>
            </a:r>
          </a:p>
          <a:p>
            <a:r>
              <a:rPr lang="en-US" dirty="0" smtClean="0"/>
              <a:t>The base unit is the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GRAM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The more matter in the </a:t>
            </a:r>
          </a:p>
          <a:p>
            <a:pPr>
              <a:buNone/>
            </a:pPr>
            <a:r>
              <a:rPr lang="en-US" dirty="0" smtClean="0"/>
              <a:t>object the more mass </a:t>
            </a:r>
          </a:p>
          <a:p>
            <a:pPr>
              <a:buNone/>
            </a:pPr>
            <a:r>
              <a:rPr lang="en-US" dirty="0" smtClean="0"/>
              <a:t>it has.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Mass</a:t>
            </a:r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4495800" y="1981200"/>
            <a:ext cx="34948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Balance!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4" descr="balanc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124200"/>
            <a:ext cx="3803906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lepha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219199"/>
            <a:ext cx="2667000" cy="23336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has more mass?</a:t>
            </a:r>
            <a:endParaRPr lang="en-US" dirty="0"/>
          </a:p>
        </p:txBody>
      </p:sp>
      <p:pic>
        <p:nvPicPr>
          <p:cNvPr id="5" name="Picture 4" descr="mosqui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447800"/>
            <a:ext cx="2828925" cy="1905000"/>
          </a:xfrm>
          <a:prstGeom prst="rect">
            <a:avLst/>
          </a:prstGeom>
        </p:spPr>
      </p:pic>
      <p:pic>
        <p:nvPicPr>
          <p:cNvPr id="6" name="Picture 5" descr="cano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3962400"/>
            <a:ext cx="3091721" cy="2057400"/>
          </a:xfrm>
          <a:prstGeom prst="rect">
            <a:avLst/>
          </a:prstGeom>
        </p:spPr>
      </p:pic>
      <p:pic>
        <p:nvPicPr>
          <p:cNvPr id="7" name="Picture 6" descr="cruise shi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9200" y="3810000"/>
            <a:ext cx="2854657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90872"/>
          </a:xfrm>
        </p:spPr>
        <p:txBody>
          <a:bodyPr>
            <a:normAutofit/>
          </a:bodyPr>
          <a:lstStyle/>
          <a:p>
            <a:r>
              <a:rPr lang="en-US" dirty="0" smtClean="0"/>
              <a:t>Weight is the pull of gravity on an object’s mass.  It is measured with a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Weight depends on the pull of gravity.  It can change with location!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is weight?</a:t>
            </a:r>
            <a:endParaRPr lang="en-US" sz="5400" dirty="0"/>
          </a:p>
        </p:txBody>
      </p:sp>
      <p:sp>
        <p:nvSpPr>
          <p:cNvPr id="4" name="Rectangle 3"/>
          <p:cNvSpPr/>
          <p:nvPr/>
        </p:nvSpPr>
        <p:spPr>
          <a:xfrm>
            <a:off x="5715000" y="1828800"/>
            <a:ext cx="2081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cale!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sca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2667000"/>
            <a:ext cx="2105025" cy="2171700"/>
          </a:xfrm>
          <a:prstGeom prst="rect">
            <a:avLst/>
          </a:prstGeom>
        </p:spPr>
      </p:pic>
      <p:pic>
        <p:nvPicPr>
          <p:cNvPr id="6" name="Picture 5" descr="kitchen sca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895600"/>
            <a:ext cx="1790700" cy="1939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oon crat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3276600" cy="374468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you weigh on the moon???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3962400" y="1524000"/>
            <a:ext cx="391668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You would weigh 1/6 of what you weigh on Earth!</a:t>
            </a:r>
          </a:p>
          <a:p>
            <a:r>
              <a:rPr lang="en-US" sz="3200" dirty="0" smtClean="0"/>
              <a:t>Would your mass change on the moon?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4876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On which planet would you weigh the most?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upit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295400"/>
            <a:ext cx="5933280" cy="5171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Arial Black" pitchFamily="34" charset="0"/>
              </a:rPr>
              <a:t>JUPITER!!</a:t>
            </a:r>
            <a:r>
              <a:rPr lang="en-US" dirty="0" smtClean="0"/>
              <a:t>			WHY???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amount of space an object takes up is called </a:t>
            </a:r>
            <a:r>
              <a:rPr lang="en-US" b="1" u="sng" dirty="0" smtClean="0">
                <a:solidFill>
                  <a:srgbClr val="FF0000"/>
                </a:solidFill>
                <a:latin typeface="Arial Black" pitchFamily="34" charset="0"/>
              </a:rPr>
              <a:t>VOLUME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Volume can be measured with 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VOLUME</a:t>
            </a:r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3048000" y="2743200"/>
            <a:ext cx="5669280" cy="6400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Graduated cylinder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4" descr="graduated cylind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895600"/>
            <a:ext cx="1934723" cy="30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000" y="3810000"/>
            <a:ext cx="4876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base unit in the metric system is the </a:t>
            </a:r>
            <a:r>
              <a:rPr lang="en-US" sz="2800" b="1" u="sng" dirty="0" smtClean="0">
                <a:solidFill>
                  <a:srgbClr val="0070C0"/>
                </a:solidFill>
                <a:latin typeface="Arial Black" pitchFamily="34" charset="0"/>
              </a:rPr>
              <a:t>LITER</a:t>
            </a:r>
            <a:r>
              <a:rPr lang="en-US" sz="2800" dirty="0" smtClean="0"/>
              <a:t> but when you use a </a:t>
            </a:r>
          </a:p>
          <a:p>
            <a:r>
              <a:rPr lang="en-US" sz="2800" dirty="0"/>
              <a:t>g</a:t>
            </a:r>
            <a:r>
              <a:rPr lang="en-US" sz="2800" dirty="0" smtClean="0"/>
              <a:t>raduated cylinder what is the unit?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57912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Arial Black" pitchFamily="34" charset="0"/>
              </a:rPr>
              <a:t>milliliters</a:t>
            </a:r>
            <a:endParaRPr lang="en-US" sz="32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object is a regularly shaped object,  measurements can be used to calculate the volume.</a:t>
            </a:r>
          </a:p>
          <a:p>
            <a:r>
              <a:rPr lang="en-US" dirty="0" smtClean="0"/>
              <a:t>Like a box!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Volume can be calculated.</a:t>
            </a:r>
            <a:endParaRPr lang="en-US" dirty="0"/>
          </a:p>
        </p:txBody>
      </p:sp>
      <p:pic>
        <p:nvPicPr>
          <p:cNvPr id="4" name="Picture 3" descr="box dimensio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505200"/>
            <a:ext cx="2590800" cy="2266950"/>
          </a:xfrm>
          <a:prstGeom prst="rect">
            <a:avLst/>
          </a:prstGeom>
        </p:spPr>
      </p:pic>
      <p:pic>
        <p:nvPicPr>
          <p:cNvPr id="5" name="Picture 4" descr="box dimensi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2362200"/>
            <a:ext cx="51054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</TotalTime>
  <Words>411</Words>
  <Application>Microsoft Office PowerPoint</Application>
  <PresentationFormat>On-screen Show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Chapter 13 Properties of Matter</vt:lpstr>
      <vt:lpstr>What is Matter?</vt:lpstr>
      <vt:lpstr>Mass</vt:lpstr>
      <vt:lpstr>Which has more mass?</vt:lpstr>
      <vt:lpstr>What is weight?</vt:lpstr>
      <vt:lpstr>What would you weigh on the moon???</vt:lpstr>
      <vt:lpstr>JUPITER!!   WHY???</vt:lpstr>
      <vt:lpstr>VOLUME</vt:lpstr>
      <vt:lpstr>Volume can be calculated.</vt:lpstr>
      <vt:lpstr>You need to know a formula!</vt:lpstr>
      <vt:lpstr>Reading Graduated Cylinders</vt:lpstr>
      <vt:lpstr>What are these volumes?</vt:lpstr>
      <vt:lpstr>What if the object is irregularly shaped?  (like a rock)</vt:lpstr>
      <vt:lpstr>What’s the volume of these items?</vt:lpstr>
      <vt:lpstr>Length or Distance</vt:lpstr>
      <vt:lpstr>Meterstick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Properties of Matter</dc:title>
  <dc:creator>jluckey</dc:creator>
  <cp:lastModifiedBy>jluckey</cp:lastModifiedBy>
  <cp:revision>4</cp:revision>
  <dcterms:created xsi:type="dcterms:W3CDTF">2012-09-17T01:11:12Z</dcterms:created>
  <dcterms:modified xsi:type="dcterms:W3CDTF">2012-09-17T15:00:52Z</dcterms:modified>
</cp:coreProperties>
</file>